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78" r:id="rId3"/>
    <p:sldId id="279" r:id="rId4"/>
    <p:sldId id="259" r:id="rId5"/>
    <p:sldId id="275" r:id="rId6"/>
    <p:sldId id="261" r:id="rId7"/>
    <p:sldId id="280" r:id="rId8"/>
    <p:sldId id="262" r:id="rId9"/>
    <p:sldId id="263" r:id="rId10"/>
    <p:sldId id="264" r:id="rId11"/>
    <p:sldId id="281" r:id="rId12"/>
    <p:sldId id="282" r:id="rId13"/>
    <p:sldId id="283" r:id="rId14"/>
    <p:sldId id="284" r:id="rId15"/>
    <p:sldId id="285" r:id="rId16"/>
    <p:sldId id="286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7" r:id="rId27"/>
    <p:sldId id="274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16F1C-ABE3-4173-889A-D9DDCC8AB442}" type="datetimeFigureOut">
              <a:rPr lang="pl-PL" smtClean="0"/>
              <a:t>24.03.2021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053D1-B623-4200-93DA-9135A4B966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23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053D1-B623-4200-93DA-9135A4B966E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715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614562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76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115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2964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17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6833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2745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9603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186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16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56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62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27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683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64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58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375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538FFD-7E71-4D3E-9F3C-094D6A7E022E}" type="datetimeFigureOut">
              <a:rPr lang="pl-PL" smtClean="0"/>
              <a:pPr/>
              <a:t>24.03.2021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37E9858-2C85-43DE-B954-187168AA0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626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rinternationaltraining.com/sligo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rinternationaltraining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rinternationaltraining.com/sligo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rinternationaltraining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rinternationaltraining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34516" y="652046"/>
            <a:ext cx="731001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Zespół Szkół Technicznych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 Artystycznych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Lesku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40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pl-PL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ealizuje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projekt praktyk zawodowych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IRLANDII </a:t>
            </a:r>
            <a:endParaRPr kumimoji="0" lang="pl-PL" sz="4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836712"/>
            <a:ext cx="89644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Przykładowe miejsca praktyk uczniów: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6BD74-4C2C-43EA-8647-8FB10C8C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566462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BC008-3C72-4AF0-BF52-DFE9D088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79"/>
            <a:ext cx="6432716" cy="4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4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89EB1F-ADC2-472D-AAD1-D4AE6DC42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1ADC76-4A91-477A-AB15-642788E2F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5724524" cy="42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25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D98F0-35C6-4078-962B-4236D1ACE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01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4652E-063E-444E-A58F-B8BE5BBA6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857232"/>
            <a:ext cx="849694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800" b="1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Regulamin  Rekrutacji uczestników (fragmenty)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800" dirty="0">
              <a:solidFill>
                <a:srgbClr val="0070C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Udział w Projekcie jest bezpłatny, koszty związane z jego realizacją finansowane są ze środków Unii Europejskiej</a:t>
            </a:r>
            <a:r>
              <a:rPr kumimoji="0" lang="pl-PL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w ramach projektu </a:t>
            </a:r>
            <a:r>
              <a:rPr kumimoji="0" lang="pl-PL" sz="28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Ponadnarodowa mobilność uczniów i absolwentów oraz kadry kształcenia zawodowego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</a:t>
            </a:r>
            <a:r>
              <a:rPr kumimoji="0" lang="pl-PL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Program Operacyjny Wiedza Edukacja Rozwój 2014-2020 współfinansowanego z Europejskiego Funduszu Społecznego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00034" y="1214422"/>
            <a:ext cx="828092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W projekcie uczestniczyć mogą uczennice i uczniowie Zespołu Szkół Technicznych i Artystycznych w Lesku, uczęszczający </a:t>
            </a:r>
            <a:r>
              <a:rPr kumimoji="0" lang="pl-PL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w terminie wyjazdu tj. roku szk. 2021/2022 do klasy drugiej, trzeciej</a:t>
            </a:r>
            <a:r>
              <a:rPr lang="pl-PL" sz="2800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lub czwartej,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którzy złożyli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formularz zgłoszeniowy 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wraz z wymaganymi załącznikami i zostaną zakwalifikowani do udziału       w projekcie przez Komisję Rekrutacyjną.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23528" y="549261"/>
            <a:ext cx="849694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Kryteria naboru: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średnia ocen z przedmiotów w kształceniu zawodowym teoretycznym (z wyłączeniem języka angielskiego zawodowego) oraz w kształceniu zawodowym praktycznym na koniec roku szkolnego lub koniec pierwszego semestru (w zależności od terminu wyjazdu):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6,0 - 5,1 - 25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5,0 - 4,5 - 20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4,4 - 4,0 - 15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3,9 - 3,5 - 10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321B14-A9AB-49A0-81E3-A56D8555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521" y="1556792"/>
            <a:ext cx="3840427" cy="2880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A9E49-0AAF-4002-B1DC-30F043C0660B}"/>
              </a:ext>
            </a:extLst>
          </p:cNvPr>
          <p:cNvSpPr txBox="1"/>
          <p:nvPr/>
        </p:nvSpPr>
        <p:spPr>
          <a:xfrm>
            <a:off x="539552" y="476672"/>
            <a:ext cx="4032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Projekt pt. </a:t>
            </a:r>
            <a:r>
              <a:rPr lang="pl-PL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„Międzynarodowa współpraca i poznanie nowoczesnych metod pracy, kluczem do podniesienia kompetencji przyszłych pracowników branży hotelarsko-gastronomicznej”, </a:t>
            </a:r>
          </a:p>
          <a:p>
            <a:r>
              <a:rPr lang="pl-PL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rozpoczął się </a:t>
            </a:r>
          </a:p>
          <a:p>
            <a:r>
              <a:rPr lang="pl-PL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 września 2019 r. i będzie trwał  do 31 sierpnia 2022 r.,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BBF83-ADA7-49C1-B7D4-8BCEE8E5C409}"/>
              </a:ext>
            </a:extLst>
          </p:cNvPr>
          <p:cNvSpPr txBox="1"/>
          <p:nvPr/>
        </p:nvSpPr>
        <p:spPr>
          <a:xfrm>
            <a:off x="5076056" y="4089153"/>
            <a:ext cx="3611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https://www.yourinternationaltraining.com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28596" y="928670"/>
            <a:ext cx="835292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-średnia ocena z języka angielskiego oraz języka angielskiego zawodowego ( jeśli dotyczy) na koniec roku szkolnego lub koniec pierwszego semestru (w zależności od terminu wyjazdu):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6,0 - 5,1 – 20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5,0 - 4,5 - 15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4,4 - 4,0 - 10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3,9 - 3,5 – 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57158" y="1142984"/>
            <a:ext cx="83529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800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ocena zachowania – na koniec roku szkolnego lub koniec pierwszego semestru (w zależności od terminu wyjazdu):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wzorowe -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bardzo dobre -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10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dobre -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85720" y="1285860"/>
            <a:ext cx="8858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6550" algn="l"/>
              </a:tabLst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Laureaci i uczestnicy konkursów 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przedmiotowych w trakcie całego pobytu w Szkole 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6550" algn="l"/>
              </a:tabLst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uczestnicy i laureaci na szczeblu ogólnopolskim –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6550" algn="l"/>
              </a:tabLst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laureaci na szczeblu regionalnym (wojewódzkim, międzywojewódzkim) -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10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76550" algn="l"/>
              </a:tabLst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laureaci na szczeblu powiatowym –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 </a:t>
            </a:r>
            <a:r>
              <a:rPr kumimoji="0" lang="pl-PL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pkt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	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57158" y="1000108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Uczniowie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posiadający opinię/orzeczenie Poradni Psychologiczno-Pedagogicznej o potrzebie kształcenia specjalnego lub indywidualnego (kopia orzeczenia) –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 punktów,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pochodzący/e z rodzin wielodzietnych (oświadczenie) –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 punktów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 pochodzący/e z rodzin korzystających z pomocy Ośrodka Pomocy Społecznej (zaświadczenie z OPS lub oświadczenie) –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 punktów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pl-PL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57158" y="1071546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Osoby, które z powodu braku miejsc nie zostały zakwalifikowane do udziału w Projekcie, zostają umieszczone na </a:t>
            </a:r>
            <a:r>
              <a:rPr kumimoji="0" lang="pl-PL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liście rezerwowej</a:t>
            </a: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W razie skreślenia uczestnika / uczestniczki z listy, na jego miejsce zostaje zakwalifikowany uczeń/ uczennica z listy rezerwowej.</a:t>
            </a: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57158" y="1429865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Informacje o terminie rekrutacji dostępne będą              w siedzibie szkoły, na stronie internetowej szkoły, przekazywane będą w formie ustnej przez koordynatora projektu i wychowawców klas.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7158" y="1214422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800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Uczniowie ubiegający się o uczestnictwo w projekcie składają </a:t>
            </a:r>
            <a:r>
              <a:rPr lang="pl-PL" sz="2800" b="1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formularz zgłoszeniowy </a:t>
            </a:r>
            <a:r>
              <a:rPr lang="pl-PL" sz="2800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(wzór załącznik nr 1 do niniejszego regulaminu) wraz ze </a:t>
            </a:r>
            <a:r>
              <a:rPr lang="pl-PL" sz="2800" b="1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zgodą na przetwarzanie danych osobowych </a:t>
            </a:r>
            <a:r>
              <a:rPr lang="pl-PL" sz="2800" dirty="0">
                <a:solidFill>
                  <a:srgbClr val="0070C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(wzór załącznik nr 2 do niniejszego regulaminu)  do sekretariatu szkoły.</a:t>
            </a:r>
            <a:endParaRPr lang="pl-PL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23528" y="476672"/>
            <a:ext cx="856895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O zakwalifikowaniu uczniów/uczennic do udziału w projekcie decyduje Komisja Rekrutacyjna na podstawie niniejszego regulaminu sporządzając protokół z procedury rekrutacyjnej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l-PL" sz="2800" dirty="0">
              <a:solidFill>
                <a:srgbClr val="0070C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Komisja ustala listy osób zakwalifikowanych do projektu oraz listy osób rezerwowych. Następnie Komisja, za pośrednictwem koordynatora powiadamia uczniów            i uczennice o zakwalifikowaniu do uczestnictwa w projekcie.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CEFAD-7DEB-4346-A6F3-139C2F78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79" y="188640"/>
            <a:ext cx="6950042" cy="4828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D6A05-C622-4ED2-A0D2-8474DC522051}"/>
              </a:ext>
            </a:extLst>
          </p:cNvPr>
          <p:cNvSpPr txBox="1"/>
          <p:nvPr/>
        </p:nvSpPr>
        <p:spPr>
          <a:xfrm>
            <a:off x="2195736" y="476672"/>
            <a:ext cx="47880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Zapraszamy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7A965-3BB4-468B-B5E6-BD26273D4DFC}"/>
              </a:ext>
            </a:extLst>
          </p:cNvPr>
          <p:cNvSpPr txBox="1"/>
          <p:nvPr/>
        </p:nvSpPr>
        <p:spPr>
          <a:xfrm>
            <a:off x="1096979" y="470931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https://www.yourinternationaltraining.com</a:t>
            </a:r>
          </a:p>
        </p:txBody>
      </p:sp>
    </p:spTree>
    <p:extLst>
      <p:ext uri="{BB962C8B-B14F-4D97-AF65-F5344CB8AC3E}">
        <p14:creationId xmlns:p14="http://schemas.microsoft.com/office/powerpoint/2010/main" val="257754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628752-7B9F-442D-83E6-79CB5518B50E}"/>
              </a:ext>
            </a:extLst>
          </p:cNvPr>
          <p:cNvSpPr txBox="1"/>
          <p:nvPr/>
        </p:nvSpPr>
        <p:spPr>
          <a:xfrm>
            <a:off x="395536" y="1052736"/>
            <a:ext cx="55446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Głównym celem projektu</a:t>
            </a:r>
            <a:r>
              <a:rPr kumimoji="0" lang="pl-PL" sz="2400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 zwiększenie konkurencyjności uczniów na rynku pracy poprzez: 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rozwinięcie umiejętności praktycznych;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zdobycie wiedzy i doświadczenia zawodowego;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podniesienie kwalifikacji językowych i społecznych.</a:t>
            </a:r>
            <a:endParaRPr kumimoji="0" lang="pl-PL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A5F74-3E98-41BC-93DD-024C84B3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916832"/>
            <a:ext cx="2932260" cy="1944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3E5E9-B1BA-4B0C-B637-E301613BD323}"/>
              </a:ext>
            </a:extLst>
          </p:cNvPr>
          <p:cNvSpPr txBox="1"/>
          <p:nvPr/>
        </p:nvSpPr>
        <p:spPr>
          <a:xfrm>
            <a:off x="5508104" y="3660993"/>
            <a:ext cx="32403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http://www.the-businessreport.com/article/sligo-ireland</a:t>
            </a:r>
          </a:p>
        </p:txBody>
      </p:sp>
    </p:spTree>
    <p:extLst>
      <p:ext uri="{BB962C8B-B14F-4D97-AF65-F5344CB8AC3E}">
        <p14:creationId xmlns:p14="http://schemas.microsoft.com/office/powerpoint/2010/main" val="261469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32656"/>
            <a:ext cx="50405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Działaniem głównym projektu jest czterotygodniowy pobyt na praktyce zawodowej </a:t>
            </a:r>
          </a:p>
          <a:p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Irlandii uczniów z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Technikum Hotelarskiego,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Technikum Żywienia i Usług Gastronomicznych.</a:t>
            </a:r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Praktyki odbędą się w dwóch turach. Wyjazd pierwszej grupy ma nastąpić </a:t>
            </a: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jesienią 2021 r</a:t>
            </a:r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drugiej </a:t>
            </a: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wiosnę 2022 r. </a:t>
            </a:r>
          </a:p>
          <a:p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800" dirty="0"/>
          </a:p>
          <a:p>
            <a:endParaRPr lang="pl-PL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F9685-AC9B-4996-80E2-143B9981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1" y="1844824"/>
            <a:ext cx="3168352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EBA13-7F47-4560-AC9B-F148943B9B6E}"/>
              </a:ext>
            </a:extLst>
          </p:cNvPr>
          <p:cNvSpPr txBox="1"/>
          <p:nvPr/>
        </p:nvSpPr>
        <p:spPr>
          <a:xfrm>
            <a:off x="5364088" y="3932032"/>
            <a:ext cx="3816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https://www.yourinternationaltraining.com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4282" y="620688"/>
            <a:ext cx="87502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Miejsce odbywania praktyk: Sligo</a:t>
            </a:r>
          </a:p>
          <a:p>
            <a:r>
              <a:rPr lang="pl-PL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-niewielkie miasto w północno-zachodniej Irlandii (hrabstwo Sligo), położone pośród malowniczych wzgórz na północnym brzegu wyspy przy ujściu rzeki Garavogue do Oceanu Atlantyckiego.</a:t>
            </a:r>
            <a:r>
              <a:rPr lang="pl-PL" sz="2000" dirty="0">
                <a:solidFill>
                  <a:srgbClr val="0070C0"/>
                </a:solidFill>
                <a:hlinkClick r:id="rId2"/>
              </a:rPr>
              <a:t> </a:t>
            </a:r>
          </a:p>
          <a:p>
            <a:r>
              <a:rPr lang="pl-PL" dirty="0">
                <a:solidFill>
                  <a:srgbClr val="0070C0"/>
                </a:solidFill>
                <a:hlinkClick r:id="rId2"/>
              </a:rPr>
              <a:t>(</a:t>
            </a:r>
            <a:r>
              <a:rPr lang="pl-PL" sz="1800" dirty="0">
                <a:solidFill>
                  <a:srgbClr val="0070C0"/>
                </a:solidFill>
                <a:hlinkClick r:id="rId2"/>
              </a:rPr>
              <a:t>https://www.yourinternationaltraining.com/sligo</a:t>
            </a:r>
            <a:endParaRPr lang="pl-PL" sz="1800" dirty="0"/>
          </a:p>
          <a:p>
            <a:endParaRPr lang="pl-PL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pl-PL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pl-PL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pl-PL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pl-PL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pl-PL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pl-PL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13808-AC44-4DA1-A509-40E99A85053E}"/>
              </a:ext>
            </a:extLst>
          </p:cNvPr>
          <p:cNvSpPr txBox="1"/>
          <p:nvPr/>
        </p:nvSpPr>
        <p:spPr>
          <a:xfrm>
            <a:off x="4283968" y="45240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https://navtur.pl/place/show/3310,sligo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C3777-CEE8-4480-94A3-2AA4778BC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93" y="2567206"/>
            <a:ext cx="6014584" cy="23261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3353" y="692696"/>
            <a:ext cx="51845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Organizacją przyjmującą jest Irlandzki Partner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„Your International Training”, </a:t>
            </a:r>
            <a:r>
              <a:rPr lang="pl-PL" sz="24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która posiada wieloletnie doświadczenie w organizacji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praktyk zawodowych dla młodzieży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 całej Europy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400" b="1" dirty="0">
              <a:solidFill>
                <a:srgbClr val="0070C0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8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lang="pl-P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Znalezione obrazy dla zapytania your international training 2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8238" y="836712"/>
            <a:ext cx="3672409" cy="265631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763566" y="3924350"/>
            <a:ext cx="7696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hlinkClick r:id="rId3"/>
              </a:rPr>
              <a:t>https://www.yourinternationaltraining.com/</a:t>
            </a:r>
            <a:endParaRPr lang="pl-PL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B78B3D-F896-4A74-8B6C-6570C3F96C24}"/>
              </a:ext>
            </a:extLst>
          </p:cNvPr>
          <p:cNvSpPr txBox="1"/>
          <p:nvPr/>
        </p:nvSpPr>
        <p:spPr>
          <a:xfrm>
            <a:off x="467544" y="908720"/>
            <a:ext cx="45720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Irlandzki Partner  „Your International Training”, zapewnia uczestnikom:</a:t>
            </a:r>
          </a:p>
          <a:p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wyselekcjonowane miejsca praktyk</a:t>
            </a:r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zgodnie z kierunkiem kształcenia,</a:t>
            </a:r>
          </a:p>
          <a:p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noclegi (pokoje 2-3 osobowe)</a:t>
            </a:r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u irlandzkich rodzin goszczących,</a:t>
            </a:r>
          </a:p>
          <a:p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pl-P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wyżywienie (3 posiłki dziennie)        </a:t>
            </a:r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opiekę.</a:t>
            </a:r>
          </a:p>
          <a:p>
            <a:r>
              <a:rPr lang="pl-PL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 zapewnia również program kulturalny obejmujący zapoznanie       z obyczajami kraju goszczącego             a także wycieczki krajoznawcze.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4730E-C05E-4961-A4CD-53E3D1D4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913" y="1213108"/>
            <a:ext cx="3324543" cy="3789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88248-9C07-4BC6-9F02-39AA2632CEDF}"/>
              </a:ext>
            </a:extLst>
          </p:cNvPr>
          <p:cNvSpPr txBox="1"/>
          <p:nvPr/>
        </p:nvSpPr>
        <p:spPr>
          <a:xfrm>
            <a:off x="5351913" y="4706568"/>
            <a:ext cx="32647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https://www.yourinternationaltraining.com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2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546742-4FC8-41CC-8DA7-04775C5C49C1}"/>
              </a:ext>
            </a:extLst>
          </p:cNvPr>
          <p:cNvSpPr txBox="1"/>
          <p:nvPr/>
        </p:nvSpPr>
        <p:spPr>
          <a:xfrm>
            <a:off x="431540" y="908720"/>
            <a:ext cx="82809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 rozpoczęciem praktyk</a:t>
            </a:r>
          </a:p>
          <a:p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uczestnicy przejdą cykl szkoleń finansowanych              przez Unię Europejską, w zakresie: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godzin lekcyjnych języka angielskiego,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godzin warsztatów kulinarnych </a:t>
            </a:r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mających na celu poznanie kuchni irlandzkiej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godzin warsztatów psychologiczno – pedagogicznych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godzin kursu animacji czasu wolnego</a:t>
            </a:r>
          </a:p>
          <a:p>
            <a:r>
              <a:rPr lang="pl-PL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Szkolenia odbedą się na terenie ZSTiA w Lesku.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620688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36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W trakcie praktyk: </a:t>
            </a:r>
            <a:endParaRPr lang="pl-PL" sz="2800" b="1" dirty="0">
              <a:solidFill>
                <a:srgbClr val="0070C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l-PL" sz="2800" b="1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uczniowie technikum hotelarskiego poznają standardy i procedury obsługi gości hotelowych w irlandzkich obiektach hotelarskich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l-PL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uczniowie technikum żywienia i usług gastronomicznych poznają standardy            i techniki pracy w kuchni, z uwzględnieniem narodowych potraw irlandzkich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198</TotalTime>
  <Words>910</Words>
  <Application>Microsoft Office PowerPoint</Application>
  <PresentationFormat>On-screen Show (4:3)</PresentationFormat>
  <Paragraphs>94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Comic Sans MS</vt:lpstr>
      <vt:lpstr>Corbel</vt:lpstr>
      <vt:lpstr>Times New Roman</vt:lpstr>
      <vt:lpstr>Wingdings</vt:lpstr>
      <vt:lpstr>Paralaksa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Marta</dc:creator>
  <cp:lastModifiedBy>pcpc1x2@outlook.com</cp:lastModifiedBy>
  <cp:revision>35</cp:revision>
  <dcterms:created xsi:type="dcterms:W3CDTF">2019-12-08T20:08:24Z</dcterms:created>
  <dcterms:modified xsi:type="dcterms:W3CDTF">2021-03-24T12:46:11Z</dcterms:modified>
</cp:coreProperties>
</file>